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9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6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BE1E"/>
    <a:srgbClr val="80FF00"/>
    <a:srgbClr val="006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16A97-D613-2FF9-51C0-3C20B671718D}" v="17" dt="2025-06-02T23:31:46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93" d="100"/>
          <a:sy n="93" d="100"/>
        </p:scale>
        <p:origin x="371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ABF43-7F50-5542-84E2-45C2273E863D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E3A43-2310-E442-B33D-06BE5E23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3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B20DE-6336-FF40-B83A-679B63730173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20927-541B-ED46-AF68-F7EA89562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20927-541B-ED46-AF68-F7EA89562E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2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20927-541B-ED46-AF68-F7EA89562E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9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"/>
              <a:t>Cliquez pour modifier le style de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7247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6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3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313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"/>
              <a:t>Cliquez pour modifier le style de titre du gabarit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"/>
              <a:t>Cliquez pour modifier les styles de texte du modèle</a:t>
            </a:r>
          </a:p>
        </p:txBody>
      </p:sp>
    </p:spTree>
    <p:extLst>
      <p:ext uri="{BB962C8B-B14F-4D97-AF65-F5344CB8AC3E}">
        <p14:creationId xmlns:p14="http://schemas.microsoft.com/office/powerpoint/2010/main" val="153504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3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"/>
              <a:t>Cliquez pour modifier le style de titre du gabarit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"/>
              <a:t>Cliquez pour modifier les styles de texte du modèle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"/>
              <a:t>Cliquez pour modifier les styles de texte du modèle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1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8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0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"/>
              <a:t>Cliquez pour modifier le style de titre du gabarit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"/>
              <a:t>Cliquez pour modifier les styles de texte du modèle</a:t>
            </a:r>
          </a:p>
        </p:txBody>
      </p:sp>
    </p:spTree>
    <p:extLst>
      <p:ext uri="{BB962C8B-B14F-4D97-AF65-F5344CB8AC3E}">
        <p14:creationId xmlns:p14="http://schemas.microsoft.com/office/powerpoint/2010/main" val="39792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"/>
              <a:t>Cliquez pour modifier le style de titre du gabarit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"/>
              <a:t>Faites glisser l'image vers l'espace réservé ou cliquez sur l'icône pour l'ajouter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"/>
              <a:t>Cliquez pour modifier les styles de texte du modèle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510565-58AC-344E-A19B-A93AC7EACDCC}" type="datetimeFigureOut">
              <a:rPr lang="en-US" smtClean="0"/>
              <a:t>06-20-2025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CBD8B-57AB-C845-94E0-DE3A774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7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"/>
              <a:t>Cliquez pour modifier le style de titre du gabarit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185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"/>
              <a:t>Cliquez pour modifier les styles de texte du modèle</a:t>
            </a:r>
          </a:p>
          <a:p>
            <a:pPr lvl="1"/>
            <a:r>
              <a:rPr lang="fr"/>
              <a:t>Deuxième niveau</a:t>
            </a:r>
          </a:p>
          <a:p>
            <a:pPr lvl="2"/>
            <a:r>
              <a:rPr lang="fr"/>
              <a:t>Troisième niveau</a:t>
            </a:r>
          </a:p>
          <a:p>
            <a:pPr lvl="3"/>
            <a:r>
              <a:rPr lang="fr"/>
              <a:t>Quatrième niveau</a:t>
            </a:r>
          </a:p>
          <a:p>
            <a:pPr lvl="4"/>
            <a:r>
              <a:rPr lang="fr"/>
              <a:t>Cinquième niveau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-130933" y="5952951"/>
            <a:ext cx="9427142" cy="995147"/>
            <a:chOff x="-130933" y="5987277"/>
            <a:chExt cx="9427142" cy="995147"/>
          </a:xfrm>
        </p:grpSpPr>
        <p:sp>
          <p:nvSpPr>
            <p:cNvPr id="8" name="Rectangle 7"/>
            <p:cNvSpPr/>
            <p:nvPr userDrawn="1"/>
          </p:nvSpPr>
          <p:spPr>
            <a:xfrm>
              <a:off x="-130933" y="5987277"/>
              <a:ext cx="9427142" cy="995147"/>
            </a:xfrm>
            <a:prstGeom prst="rect">
              <a:avLst/>
            </a:prstGeom>
            <a:solidFill>
              <a:srgbClr val="0063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SN Logo-WHITE.eps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8658" y="6076305"/>
              <a:ext cx="3144861" cy="8013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959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63BE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pressbooks.bccampus.ca/geoclone/chapter/12-2-measuring-earthquak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eara.govt.nz/en/diagram/4399/faults-and-earthquak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eovera.com/2023/04/27/history-richter-scal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ms-tsunami-warning.com/pages/richter-sca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Séismes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" sz="4400"/>
              <a:t>Catastrophes naturelles</a:t>
            </a:r>
          </a:p>
        </p:txBody>
      </p:sp>
    </p:spTree>
    <p:extLst>
      <p:ext uri="{BB962C8B-B14F-4D97-AF65-F5344CB8AC3E}">
        <p14:creationId xmlns:p14="http://schemas.microsoft.com/office/powerpoint/2010/main" val="338200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FD898E1-7B8A-F0A6-BF5C-8EAE3D902CD1}"/>
              </a:ext>
            </a:extLst>
          </p:cNvPr>
          <p:cNvSpPr txBox="1"/>
          <p:nvPr/>
        </p:nvSpPr>
        <p:spPr>
          <a:xfrm>
            <a:off x="227179" y="5494919"/>
            <a:ext cx="325151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" sz="1000">
                <a:ea typeface="+mn-lt"/>
                <a:cs typeface="+mn-lt"/>
              </a:rPr>
              <a:t>https://sciencenotes.org/richter-scale-and-earthquake-magnitude/</a:t>
            </a:r>
            <a:endParaRPr lang="en-US" sz="1000"/>
          </a:p>
        </p:txBody>
      </p:sp>
      <p:pic>
        <p:nvPicPr>
          <p:cNvPr id="7" name="Picture 6" descr="A graph with a line&#10;&#10;AI-generated content may be incorrect.">
            <a:extLst>
              <a:ext uri="{FF2B5EF4-FFF2-40B4-BE49-F238E27FC236}">
                <a16:creationId xmlns:a16="http://schemas.microsoft.com/office/drawing/2014/main" id="{313FE157-A547-1E42-F995-9B9977B29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30" y="419448"/>
            <a:ext cx="7337339" cy="489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22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6F9DA-105C-9C8B-B7E2-38E292EC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"/>
              <a:t>Mesure des tremblements de terre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7F296-69EA-F639-BAEA-F5B95890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558"/>
            <a:ext cx="8229600" cy="395780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" sz="2400">
                <a:cs typeface="Arial"/>
              </a:rPr>
              <a:t>Les scientifiques peuvent détecter la magnitude des tremblements de terre à l'aide d'un</a:t>
            </a:r>
            <a:r>
              <a:rPr lang="fr" sz="2400" u="sng">
                <a:cs typeface="Arial"/>
              </a:rPr>
              <a:t>sismographe</a:t>
            </a:r>
            <a:r>
              <a:rPr lang="fr" sz="2400">
                <a:cs typeface="Arial"/>
              </a:rPr>
              <a:t> S  qui mesure les vibrations du sol </a:t>
            </a:r>
          </a:p>
          <a:p>
            <a:r>
              <a:rPr lang="fr" sz="2400">
                <a:cs typeface="Arial"/>
              </a:rPr>
              <a:t>Ces vibrations sont appelées </a:t>
            </a:r>
            <a:r>
              <a:rPr lang="fr" sz="2400" u="sng">
                <a:cs typeface="Arial"/>
              </a:rPr>
              <a:t>ondes sismiques</a:t>
            </a:r>
            <a:endParaRPr lang="en-US" sz="2400">
              <a:cs typeface="Arial"/>
            </a:endParaRPr>
          </a:p>
          <a:p>
            <a:r>
              <a:rPr lang="fr" sz="2400">
                <a:cs typeface="Arial"/>
              </a:rPr>
              <a:t>La hauteur des plus grosses vagues est la mesure de la taille du tremblement de terre</a:t>
            </a:r>
          </a:p>
          <a:p>
            <a:r>
              <a:rPr lang="fr" sz="2400">
                <a:cs typeface="Arial"/>
              </a:rPr>
              <a:t>Le résultat est un </a:t>
            </a:r>
            <a:r>
              <a:rPr lang="fr" sz="2400" u="sng">
                <a:cs typeface="Arial"/>
              </a:rPr>
              <a:t>sismogramme</a:t>
            </a:r>
            <a:r>
              <a:rPr lang="fr" sz="2400">
                <a:cs typeface="Arial"/>
              </a:rPr>
              <a:t> qui est une série de lignes ondulées qui peuvent aider les scientifiques à enregistrer l'emplacement, l'intensité et la durée du tremblement de terre</a:t>
            </a:r>
          </a:p>
        </p:txBody>
      </p:sp>
    </p:spTree>
    <p:extLst>
      <p:ext uri="{BB962C8B-B14F-4D97-AF65-F5344CB8AC3E}">
        <p14:creationId xmlns:p14="http://schemas.microsoft.com/office/powerpoint/2010/main" val="418024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C2B3BE-BA12-81E4-2E42-40DADAD9E7D8}"/>
              </a:ext>
            </a:extLst>
          </p:cNvPr>
          <p:cNvSpPr txBox="1"/>
          <p:nvPr/>
        </p:nvSpPr>
        <p:spPr>
          <a:xfrm>
            <a:off x="340770" y="5452322"/>
            <a:ext cx="2853950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" sz="1100">
                <a:solidFill>
                  <a:srgbClr val="1155CC"/>
                </a:solidFill>
                <a:latin typeface="Arial"/>
                <a:cs typeface="Arial"/>
                <a:hlinkClick r:id="rId2"/>
              </a:rPr>
              <a:t>https://pressbooks.bccampus.ca/geoclone/chapter/12-2-measuring-earthquakes/</a:t>
            </a:r>
            <a:endParaRPr lang="en-US"/>
          </a:p>
          <a:p>
            <a:br>
              <a:rPr lang="en-US"/>
            </a:br>
            <a:endParaRPr lang="en-US"/>
          </a:p>
        </p:txBody>
      </p:sp>
      <p:pic>
        <p:nvPicPr>
          <p:cNvPr id="9" name="Picture 8" descr="A close-up of a machine&#10;&#10;AI-generated content may be incorrect.">
            <a:extLst>
              <a:ext uri="{FF2B5EF4-FFF2-40B4-BE49-F238E27FC236}">
                <a16:creationId xmlns:a16="http://schemas.microsoft.com/office/drawing/2014/main" id="{60921206-5DDE-5395-7E83-E5045B7F5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92" y="1019679"/>
            <a:ext cx="7972216" cy="367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6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49B2-564C-1C52-2FE2-791840BB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"/>
              <a:t>Prévision des tremblements de terre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4A6E9-7EA8-23A2-F3A4-24E0CC402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r" sz="2800"/>
              <a:t>En utilisant des données historiques et des mesures des mouvements continus des plaques tectoniques, les scientifiques peuvent émettre des hypothèses sur la probabilité qu'un tremblement de terre se produise à l'avenir</a:t>
            </a:r>
          </a:p>
          <a:p>
            <a:r>
              <a:rPr lang="fr" sz="2800"/>
              <a:t>Les ingénieurs s'efforcent de prédire la magnitude des tremblements de terre pour avertir les gens d'un danger potentiel</a:t>
            </a:r>
          </a:p>
          <a:p>
            <a:r>
              <a:rPr lang="fr" sz="2800"/>
              <a:t>Les bâtiments, les ponts et autres structures sont conçus et construits pour protéger les gens des effets dévastateurs des tremblements de terre</a:t>
            </a:r>
            <a:br>
              <a:rPr lang="en-US" sz="2800"/>
            </a:b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24688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Séismes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r"/>
              <a:t>La plupart des tremblements de terre sont causés par le mouvement des plaques tectoniques</a:t>
            </a:r>
          </a:p>
          <a:p>
            <a:r>
              <a:rPr lang="fr"/>
              <a:t>Les plaques tectoniques sont de gros morceaux brisés de la croûte externe de la Terre</a:t>
            </a:r>
          </a:p>
          <a:p>
            <a:r>
              <a:rPr lang="fr"/>
              <a:t>Ces plaques se déplacent toujours mais très lentement, environ quelques centimètres par an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3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2548-2197-8ED9-0141-AD07D69B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Séismes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00AB1-9B1B-82B1-234E-B52621AA1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659"/>
            <a:ext cx="8229600" cy="45401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" sz="2800">
                <a:cs typeface="Arial"/>
              </a:rPr>
              <a:t>Les tremblements de terre se produisent généralement lorsque les plaques tectoniques s'écartent, glissent les unes sur les autres ou se poussent les unes contre les autres</a:t>
            </a:r>
          </a:p>
          <a:p>
            <a:r>
              <a:rPr lang="fr" sz="2800">
                <a:cs typeface="Arial"/>
              </a:rPr>
              <a:t>Les termes utilisés sont les suivants :</a:t>
            </a:r>
            <a:endParaRPr lang="en-US" sz="2800"/>
          </a:p>
          <a:p>
            <a:r>
              <a:rPr lang="fr" sz="2800" u="sng">
                <a:cs typeface="Arial"/>
              </a:rPr>
              <a:t>Divergent </a:t>
            </a:r>
            <a:r>
              <a:rPr lang="fr" sz="2800">
                <a:cs typeface="Arial"/>
              </a:rPr>
              <a:t>: les plaques s'écartent</a:t>
            </a:r>
          </a:p>
          <a:p>
            <a:r>
              <a:rPr lang="fr" sz="2800" u="sng">
                <a:cs typeface="Arial"/>
              </a:rPr>
              <a:t>Convergent </a:t>
            </a:r>
            <a:r>
              <a:rPr lang="fr" sz="2800">
                <a:cs typeface="Arial"/>
              </a:rPr>
              <a:t>: les plaques poussent les unes contre les autres </a:t>
            </a:r>
          </a:p>
          <a:p>
            <a:r>
              <a:rPr lang="fr" sz="2800" u="sng">
                <a:cs typeface="Arial"/>
              </a:rPr>
              <a:t>Transformer </a:t>
            </a:r>
            <a:r>
              <a:rPr lang="fr" sz="2800">
                <a:cs typeface="Arial"/>
              </a:rPr>
              <a:t>: les plaques glissent les unes sur les autres</a:t>
            </a: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00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1CCBAC-FBC9-F3BA-7E49-3306DEE9508E}"/>
              </a:ext>
            </a:extLst>
          </p:cNvPr>
          <p:cNvSpPr txBox="1"/>
          <p:nvPr/>
        </p:nvSpPr>
        <p:spPr>
          <a:xfrm>
            <a:off x="369167" y="5551714"/>
            <a:ext cx="198782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" sz="1000">
                <a:ea typeface="+mn-lt"/>
                <a:cs typeface="+mn-lt"/>
              </a:rPr>
              <a:t>https://geographicbook.com/types-of-plate-boundaries/</a:t>
            </a:r>
            <a:endParaRPr lang="en-US" sz="1000">
              <a:ea typeface="Calibri"/>
              <a:cs typeface="Calibri"/>
            </a:endParaRPr>
          </a:p>
        </p:txBody>
      </p:sp>
      <p:pic>
        <p:nvPicPr>
          <p:cNvPr id="7" name="Picture 6" descr="A diagram of a volcano&#10;&#10;AI-generated content may be incorrect.">
            <a:extLst>
              <a:ext uri="{FF2B5EF4-FFF2-40B4-BE49-F238E27FC236}">
                <a16:creationId xmlns:a16="http://schemas.microsoft.com/office/drawing/2014/main" id="{9AF31B14-B6E7-BB6C-4008-F2D439A45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787" y="906176"/>
            <a:ext cx="8002425" cy="394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618D-9914-9709-351B-7EA31C79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Séismes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AE53C-402E-9145-9BCC-BA49C33C8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1473"/>
            <a:ext cx="8229600" cy="469634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/>
            <a:r>
              <a:rPr lang="fr"/>
              <a:t>Les lignes de faille sont de longues fissures à la surface de la terre</a:t>
            </a:r>
            <a:endParaRPr lang="en-US" sz="1100">
              <a:latin typeface="Arial"/>
              <a:cs typeface="Arial"/>
            </a:endParaRPr>
          </a:p>
          <a:p>
            <a:r>
              <a:rPr lang="fr"/>
              <a:t>Lorsque les plaques tectoniques et les lignes de faille interagissent, les contraintes et la pression s'accumulent, ce qui provoque la fissuration et le déplacement de la roche</a:t>
            </a:r>
          </a:p>
          <a:p>
            <a:r>
              <a:rPr lang="fr"/>
              <a:t>Cela libère beaucoup d'énergie stockée</a:t>
            </a:r>
          </a:p>
          <a:p>
            <a:r>
              <a:rPr lang="fr"/>
              <a:t>Cette explosion d'énergie fait trembler le sol, ce que nous ressentons comme un tremblement de terre</a:t>
            </a:r>
          </a:p>
        </p:txBody>
      </p:sp>
    </p:spTree>
    <p:extLst>
      <p:ext uri="{BB962C8B-B14F-4D97-AF65-F5344CB8AC3E}">
        <p14:creationId xmlns:p14="http://schemas.microsoft.com/office/powerpoint/2010/main" val="289778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73BDB-CCA7-550E-4E9D-EBE04CF4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/>
              <a:t>Séismes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D44B3-7EDD-4A5A-1208-D0D46BCB6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4678"/>
            <a:ext cx="8229600" cy="47531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fr" dirty="0"/>
              <a:t>L'</a:t>
            </a:r>
            <a:r>
              <a:rPr lang="fr" b="1" dirty="0"/>
              <a:t>accent est mis</a:t>
            </a:r>
            <a:r>
              <a:rPr lang="fr" dirty="0"/>
              <a:t> sur la zone souterraine où la roche se brise</a:t>
            </a:r>
          </a:p>
          <a:p>
            <a:r>
              <a:rPr lang="fr" dirty="0"/>
              <a:t>L'</a:t>
            </a:r>
            <a:r>
              <a:rPr lang="fr" b="1" dirty="0"/>
              <a:t>épicentre</a:t>
            </a:r>
            <a:r>
              <a:rPr lang="fr" dirty="0"/>
              <a:t> est l'</a:t>
            </a:r>
            <a:br>
              <a:rPr lang="en-US" dirty="0"/>
            </a:br>
            <a:r>
              <a:rPr lang="fr" dirty="0"/>
              <a:t>endroit dans le sol </a:t>
            </a:r>
            <a:br>
              <a:rPr lang="en-US" dirty="0"/>
            </a:br>
            <a:r>
              <a:rPr lang="fr" dirty="0"/>
              <a:t>directement au-dessus du </a:t>
            </a:r>
            <a:br>
              <a:rPr lang="en-US" dirty="0"/>
            </a:br>
            <a:r>
              <a:rPr lang="fr" dirty="0"/>
              <a:t>foyer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8618B6-1567-E211-9B4E-E22A48CCC9F1}"/>
              </a:ext>
            </a:extLst>
          </p:cNvPr>
          <p:cNvSpPr txBox="1"/>
          <p:nvPr/>
        </p:nvSpPr>
        <p:spPr>
          <a:xfrm>
            <a:off x="5381329" y="5431024"/>
            <a:ext cx="2555776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" sz="1100">
                <a:solidFill>
                  <a:srgbClr val="1155CC"/>
                </a:solidFill>
                <a:latin typeface="Arial"/>
                <a:cs typeface="Arial"/>
                <a:hlinkClick r:id="rId2"/>
              </a:rPr>
              <a:t>https://teara.govt.nz/en/diagram/4399/faults-and-earthquakes</a:t>
            </a:r>
            <a:endParaRPr lang="en-US"/>
          </a:p>
        </p:txBody>
      </p:sp>
      <p:pic>
        <p:nvPicPr>
          <p:cNvPr id="7" name="Picture 6" descr="A diagram of a road&#10;&#10;AI-generated content may be incorrect.">
            <a:extLst>
              <a:ext uri="{FF2B5EF4-FFF2-40B4-BE49-F238E27FC236}">
                <a16:creationId xmlns:a16="http://schemas.microsoft.com/office/drawing/2014/main" id="{191640D0-DA7A-2DBB-E50E-B3DEB62FF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3859" y="2112354"/>
            <a:ext cx="3080866" cy="267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0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0FC8-2210-2CE4-C6BB-419B8A027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"/>
              <a:t>Mesure des tremblements de terre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64067-9BD9-5EB1-B574-1B752F8EA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6056"/>
            <a:ext cx="8229600" cy="407160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" sz="2800">
                <a:cs typeface="Arial"/>
              </a:rPr>
              <a:t>L'échelle de Richter est l'outil permettant de mesurer la quantité d'énergie libérée lors d'un tremblement de terre</a:t>
            </a:r>
          </a:p>
          <a:p>
            <a:r>
              <a:rPr lang="fr" sz="2800">
                <a:cs typeface="Arial"/>
              </a:rPr>
              <a:t>Il s'agit d'une échelle allant de 1 à 10 où l'augmentation d'un nombre entier est 10x la magnitude </a:t>
            </a:r>
          </a:p>
          <a:p>
            <a:r>
              <a:rPr lang="fr" sz="2800">
                <a:cs typeface="Arial"/>
              </a:rPr>
              <a:t>Par exemple, un tremblement de terre de magnitude 7,0 est 100 fois plus fort qu'un tremblement de terre de magnitude 5,0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86034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61DAF6-A7BE-F3A6-2923-5B3C7645DE41}"/>
              </a:ext>
            </a:extLst>
          </p:cNvPr>
          <p:cNvSpPr txBox="1"/>
          <p:nvPr/>
        </p:nvSpPr>
        <p:spPr>
          <a:xfrm>
            <a:off x="241378" y="5565913"/>
            <a:ext cx="249898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" sz="1100">
                <a:solidFill>
                  <a:srgbClr val="1155CC"/>
                </a:solidFill>
                <a:latin typeface="Arial"/>
                <a:cs typeface="Arial"/>
                <a:hlinkClick r:id="rId2"/>
              </a:rPr>
              <a:t>https://geovera.com/2023/04/27/history-richter-scale/</a:t>
            </a:r>
            <a:endParaRPr lang="en-US"/>
          </a:p>
        </p:txBody>
      </p:sp>
      <p:pic>
        <p:nvPicPr>
          <p:cNvPr id="7" name="Picture 6" descr="A diagram of a house&#10;&#10;AI-generated content may be incorrect.">
            <a:extLst>
              <a:ext uri="{FF2B5EF4-FFF2-40B4-BE49-F238E27FC236}">
                <a16:creationId xmlns:a16="http://schemas.microsoft.com/office/drawing/2014/main" id="{D048BD68-636A-2397-1B13-F407CCC31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30" y="524211"/>
            <a:ext cx="7573644" cy="470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84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F51C1C-239D-5EBB-37A7-AF31DC15CE0F}"/>
              </a:ext>
            </a:extLst>
          </p:cNvPr>
          <p:cNvSpPr txBox="1"/>
          <p:nvPr/>
        </p:nvSpPr>
        <p:spPr>
          <a:xfrm>
            <a:off x="283974" y="5445223"/>
            <a:ext cx="2782956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" sz="1100">
                <a:solidFill>
                  <a:srgbClr val="1155CC"/>
                </a:solidFill>
                <a:latin typeface="Arial"/>
                <a:cs typeface="Arial"/>
                <a:hlinkClick r:id="rId2"/>
              </a:rPr>
              <a:t>https://www.sms-tsunami-warning.com/pages/richter-scale</a:t>
            </a:r>
            <a:endParaRPr lang="en-US"/>
          </a:p>
          <a:p>
            <a:br>
              <a:rPr lang="en-US"/>
            </a:br>
            <a:endParaRPr lang="en-US"/>
          </a:p>
        </p:txBody>
      </p:sp>
      <p:pic>
        <p:nvPicPr>
          <p:cNvPr id="9" name="Picture 8" descr="A close-up of a chart&#10;&#10;AI-generated content may be incorrect.">
            <a:extLst>
              <a:ext uri="{FF2B5EF4-FFF2-40B4-BE49-F238E27FC236}">
                <a16:creationId xmlns:a16="http://schemas.microsoft.com/office/drawing/2014/main" id="{CCEBA6F7-9D63-5C88-9CD4-F3AC6235D0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578" y="540429"/>
            <a:ext cx="5744844" cy="475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5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593180-9ad8-4422-a3db-eaf76a9b5337">
      <Terms xmlns="http://schemas.microsoft.com/office/infopath/2007/PartnerControls"/>
    </lcf76f155ced4ddcb4097134ff3c332f>
    <TaxCatchAll xmlns="c7d6c617-7d65-4f51-8735-815a9846ae7b" xsi:nil="true"/>
    <Number xmlns="94593180-9ad8-4422-a3db-eaf76a9b533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35499C4E0A54FA1B96A650DCB782C" ma:contentTypeVersion="19" ma:contentTypeDescription="Create a new document." ma:contentTypeScope="" ma:versionID="a378731ddf246c24ef53405a4df6a98a">
  <xsd:schema xmlns:xsd="http://www.w3.org/2001/XMLSchema" xmlns:xs="http://www.w3.org/2001/XMLSchema" xmlns:p="http://schemas.microsoft.com/office/2006/metadata/properties" xmlns:ns2="94593180-9ad8-4422-a3db-eaf76a9b5337" xmlns:ns3="c7d6c617-7d65-4f51-8735-815a9846ae7b" targetNamespace="http://schemas.microsoft.com/office/2006/metadata/properties" ma:root="true" ma:fieldsID="40b3243bda6d0601fef2fe51f815e0bf" ns2:_="" ns3:_="">
    <xsd:import namespace="94593180-9ad8-4422-a3db-eaf76a9b5337"/>
    <xsd:import namespace="c7d6c617-7d65-4f51-8735-815a9846ae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593180-9ad8-4422-a3db-eaf76a9b53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9ef5a03-d613-4ac2-9504-6310097b7f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umber" ma:index="26" nillable="true" ma:displayName="Number" ma:format="Dropdown" ma:internalName="Numb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6c617-7d65-4f51-8735-815a9846a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425b19d-7b7d-4999-b584-8ef3cba9100a}" ma:internalName="TaxCatchAll" ma:showField="CatchAllData" ma:web="c7d6c617-7d65-4f51-8735-815a9846ae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FB515-1DD1-4003-8B2C-58D26958DC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819B97-79C5-4E4A-B6DB-64EEF950A42B}">
  <ds:schemaRefs>
    <ds:schemaRef ds:uri="94593180-9ad8-4422-a3db-eaf76a9b5337"/>
    <ds:schemaRef ds:uri="c7d6c617-7d65-4f51-8735-815a9846ae7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DDC2C9-0D54-41B7-A522-BC3BAF536E13}">
  <ds:schemaRefs>
    <ds:schemaRef ds:uri="94593180-9ad8-4422-a3db-eaf76a9b5337"/>
    <ds:schemaRef ds:uri="c7d6c617-7d65-4f51-8735-815a9846ae7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On-screen Show (4:3)</PresentationFormat>
  <Paragraphs>43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Séismes</vt:lpstr>
      <vt:lpstr>Séismes</vt:lpstr>
      <vt:lpstr>Séismes</vt:lpstr>
      <vt:lpstr>PowerPoint Presentation</vt:lpstr>
      <vt:lpstr>Séismes</vt:lpstr>
      <vt:lpstr>Séismes</vt:lpstr>
      <vt:lpstr>Mesure des tremblements de terre</vt:lpstr>
      <vt:lpstr>PowerPoint Presentation</vt:lpstr>
      <vt:lpstr>PowerPoint Presentation</vt:lpstr>
      <vt:lpstr>PowerPoint Presentation</vt:lpstr>
      <vt:lpstr>Mesure des tremblements de terre</vt:lpstr>
      <vt:lpstr>PowerPoint Presentation</vt:lpstr>
      <vt:lpstr>Prévision des tremblements de terre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Max Fortin</cp:lastModifiedBy>
  <cp:revision>1</cp:revision>
  <dcterms:modified xsi:type="dcterms:W3CDTF">2025-06-20T18:11:18Z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0x010100F3A35499C4E0A54FA1B96A650DCB782C</vt:lpwstr>
  </property>
  <property fmtid="{D5CDD505-2E9C-101B-9397-08002B2CF9AE}" pid="3" name="Order">
    <vt:r8>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