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9" r:id="rId5"/>
    <p:sldId id="269" r:id="rId6"/>
    <p:sldId id="270" r:id="rId7"/>
    <p:sldId id="271" r:id="rId8"/>
    <p:sldId id="285" r:id="rId9"/>
    <p:sldId id="268" r:id="rId10"/>
    <p:sldId id="274" r:id="rId11"/>
    <p:sldId id="272" r:id="rId12"/>
    <p:sldId id="275" r:id="rId13"/>
    <p:sldId id="276" r:id="rId14"/>
    <p:sldId id="273" r:id="rId15"/>
    <p:sldId id="277" r:id="rId16"/>
    <p:sldId id="278" r:id="rId17"/>
    <p:sldId id="279" r:id="rId18"/>
    <p:sldId id="281" r:id="rId19"/>
    <p:sldId id="280" r:id="rId20"/>
    <p:sldId id="282" r:id="rId21"/>
    <p:sldId id="283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E1E"/>
    <a:srgbClr val="80FF00"/>
    <a:srgbClr val="0063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5BFD18-974A-00D0-9101-32BCDDF77843}" v="36" dt="2025-06-02T23:17:04.6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60"/>
  </p:normalViewPr>
  <p:slideViewPr>
    <p:cSldViewPr snapToGrid="0">
      <p:cViewPr varScale="1">
        <p:scale>
          <a:sx n="93" d="100"/>
          <a:sy n="93" d="100"/>
        </p:scale>
        <p:origin x="371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ABF43-7F50-5542-84E2-45C2273E863D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3A43-2310-E442-B33D-06BE5E233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309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5B20DE-6336-FF40-B83A-679B63730173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220927-541B-ED46-AF68-F7EA89562E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220927-541B-ED46-AF68-F7EA89562EF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91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"/>
              <a:t>Cliquez pour modifier le style de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724793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6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734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231327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1535044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130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15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00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</p:spTree>
    <p:extLst>
      <p:ext uri="{BB962C8B-B14F-4D97-AF65-F5344CB8AC3E}">
        <p14:creationId xmlns:p14="http://schemas.microsoft.com/office/powerpoint/2010/main" val="3979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"/>
              <a:t>Cliquez pour modifier le style de titre du gabarit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"/>
              <a:t>Faites glisser l'image vers l'espace réservé ou cliquez sur l'icône pour l'ajouter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"/>
              <a:t>Cliquez pour modifier les styles de texte du modèle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510565-58AC-344E-A19B-A93AC7EACDCC}" type="datetimeFigureOut">
              <a:rPr lang="en-US" smtClean="0"/>
              <a:t>06-20-2025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CBD8B-57AB-C845-94E0-DE3A7742B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571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"/>
              <a:t>Cliquez pour modifier le style de titre du gabarit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185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"/>
              <a:t>Cliquez pour modifier les styles de texte du modèle</a:t>
            </a:r>
          </a:p>
          <a:p>
            <a:pPr lvl="1"/>
            <a:r>
              <a:rPr lang="fr"/>
              <a:t>Deuxième niveau</a:t>
            </a:r>
          </a:p>
          <a:p>
            <a:pPr lvl="2"/>
            <a:r>
              <a:rPr lang="fr"/>
              <a:t>Troisième niveau</a:t>
            </a:r>
          </a:p>
          <a:p>
            <a:pPr lvl="3"/>
            <a:r>
              <a:rPr lang="fr"/>
              <a:t>Quatrième niveau</a:t>
            </a:r>
          </a:p>
          <a:p>
            <a:pPr lvl="4"/>
            <a:r>
              <a:rPr lang="fr"/>
              <a:t>Cinquième niveau</a:t>
            </a: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30933" y="5952951"/>
            <a:ext cx="9427142" cy="995147"/>
            <a:chOff x="-130933" y="5987277"/>
            <a:chExt cx="9427142" cy="995147"/>
          </a:xfrm>
        </p:grpSpPr>
        <p:sp>
          <p:nvSpPr>
            <p:cNvPr id="8" name="Rectangle 7"/>
            <p:cNvSpPr/>
            <p:nvPr userDrawn="1"/>
          </p:nvSpPr>
          <p:spPr>
            <a:xfrm>
              <a:off x="-130933" y="5987277"/>
              <a:ext cx="9427142" cy="995147"/>
            </a:xfrm>
            <a:prstGeom prst="rect">
              <a:avLst/>
            </a:prstGeom>
            <a:solidFill>
              <a:srgbClr val="0063B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SN Logo-WHITE.eps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8658" y="6076305"/>
              <a:ext cx="3144861" cy="8013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9590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63BE"/>
          </a:solidFill>
          <a:latin typeface="Helvetica Neue"/>
          <a:ea typeface="+mj-ea"/>
          <a:cs typeface="Helvetica Neue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Helvetica Neue"/>
          <a:ea typeface="+mn-ea"/>
          <a:cs typeface="Helvetica Neue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Helvetica Neue"/>
          <a:ea typeface="+mn-ea"/>
          <a:cs typeface="Helvetica Neu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Helvetica Neue"/>
          <a:ea typeface="+mn-ea"/>
          <a:cs typeface="Helvetica Neu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Helvetica Neue"/>
          <a:ea typeface="+mn-ea"/>
          <a:cs typeface="Helvetica Neu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ontario.ca/page/wildland-fire-behaviour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extension.oregonstate.edu/catalog/pub/em-9341-fire-behavior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ntario.ca/page/forest-fire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ontario.ca/page/wildland-fire-behaviou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Incendies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"/>
              <a:t>Catastrophes naturelles</a:t>
            </a:r>
          </a:p>
        </p:txBody>
      </p:sp>
    </p:spTree>
    <p:extLst>
      <p:ext uri="{BB962C8B-B14F-4D97-AF65-F5344CB8AC3E}">
        <p14:creationId xmlns:p14="http://schemas.microsoft.com/office/powerpoint/2010/main" val="338200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BAFD2-BABB-9DD3-96A4-294928E4E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Contrôler les feux de forêt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8C072-8D01-E5A8-FC2D-FC690983A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805"/>
            <a:ext cx="8229600" cy="4525963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endParaRPr lang="en-US" sz="1100">
              <a:latin typeface="Arial"/>
              <a:cs typeface="Arial"/>
            </a:endParaRPr>
          </a:p>
          <a:p>
            <a:r>
              <a:rPr lang="fr"/>
              <a:t>Refroidir l'air avec de l'eau éliminera la  source de </a:t>
            </a:r>
            <a:r>
              <a:rPr lang="fr" b="1"/>
              <a:t>chaleur</a:t>
            </a:r>
          </a:p>
          <a:p>
            <a:r>
              <a:rPr lang="fr"/>
              <a:t>Étouffer le feu avec de la terre ou de l'eau éliminera la  source </a:t>
            </a:r>
            <a:r>
              <a:rPr lang="fr" b="1"/>
              <a:t>d'oxygène</a:t>
            </a:r>
          </a:p>
          <a:p>
            <a:r>
              <a:rPr lang="fr"/>
              <a:t>L'élimination de l'accès à la végétation ou à d'autres structures avec de l'eau ou un retardateur de flamme sur les sections non brûlées éliminera la  source de </a:t>
            </a:r>
            <a:r>
              <a:rPr lang="fr" b="1"/>
              <a:t>combustible</a:t>
            </a:r>
          </a:p>
        </p:txBody>
      </p:sp>
    </p:spTree>
    <p:extLst>
      <p:ext uri="{BB962C8B-B14F-4D97-AF65-F5344CB8AC3E}">
        <p14:creationId xmlns:p14="http://schemas.microsoft.com/office/powerpoint/2010/main" val="2455524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8B8D-0822-A3BF-828A-797601C65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Facteurs d'influence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15725-76D0-5754-2A7F-9375D2B3EF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"/>
              <a:t>Les principaux facteurs qui influencent la propagation des feux de forêt sont les suivants :</a:t>
            </a:r>
            <a:br>
              <a:rPr lang="en-US"/>
            </a:br>
            <a:endParaRPr lang="en-US"/>
          </a:p>
          <a:p>
            <a:pPr marL="514350" indent="-514350">
              <a:buAutoNum type="arabicPeriod"/>
            </a:pPr>
            <a:r>
              <a:rPr lang="fr"/>
              <a:t>Combustible</a:t>
            </a:r>
          </a:p>
          <a:p>
            <a:pPr marL="514350" indent="-514350">
              <a:buAutoNum type="arabicPeriod"/>
            </a:pPr>
            <a:r>
              <a:rPr lang="fr"/>
              <a:t>Topographie </a:t>
            </a:r>
          </a:p>
          <a:p>
            <a:pPr marL="514350" indent="-514350">
              <a:buAutoNum type="arabicPeriod"/>
            </a:pPr>
            <a:r>
              <a:rPr lang="fr"/>
              <a:t>Temps</a:t>
            </a:r>
          </a:p>
        </p:txBody>
      </p:sp>
    </p:spTree>
    <p:extLst>
      <p:ext uri="{BB962C8B-B14F-4D97-AF65-F5344CB8AC3E}">
        <p14:creationId xmlns:p14="http://schemas.microsoft.com/office/powerpoint/2010/main" val="367196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5B6D04A-AAAA-0B26-3F8A-F1AC1F2228E1}"/>
              </a:ext>
            </a:extLst>
          </p:cNvPr>
          <p:cNvSpPr txBox="1"/>
          <p:nvPr/>
        </p:nvSpPr>
        <p:spPr>
          <a:xfrm>
            <a:off x="269776" y="5509117"/>
            <a:ext cx="1980726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100">
                <a:solidFill>
                  <a:srgbClr val="1155CC"/>
                </a:solidFill>
                <a:latin typeface="Arial"/>
                <a:cs typeface="Arial"/>
                <a:hlinkClick r:id="rId2"/>
              </a:rPr>
              <a:t>https://www.ontario.ca/page/wildland-fire-behaviour</a:t>
            </a:r>
            <a:endParaRPr lang="en-US"/>
          </a:p>
        </p:txBody>
      </p:sp>
      <p:pic>
        <p:nvPicPr>
          <p:cNvPr id="7" name="Picture 6" descr="A green triangle with a fire and text&#10;&#10;AI-generated content may be incorrect.">
            <a:extLst>
              <a:ext uri="{FF2B5EF4-FFF2-40B4-BE49-F238E27FC236}">
                <a16:creationId xmlns:a16="http://schemas.microsoft.com/office/drawing/2014/main" id="{ADB492A4-D97D-7F78-C24A-F6E9E53ED9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45" y="946250"/>
            <a:ext cx="7726309" cy="383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95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DA9BA-03BA-A160-1368-0ABF2B7FD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Combustible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D9D0F-0380-3A20-8799-7AE87A0D8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303"/>
            <a:ext cx="8229600" cy="4525963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endParaRPr lang="en-US" sz="1100">
              <a:latin typeface="Arial"/>
              <a:cs typeface="Arial"/>
            </a:endParaRPr>
          </a:p>
          <a:p>
            <a:r>
              <a:rPr lang="fr"/>
              <a:t>Les types de combustibles comprennent les graminées, les feuillus et les conifères</a:t>
            </a:r>
          </a:p>
          <a:p>
            <a:r>
              <a:rPr lang="fr"/>
              <a:t>Les herbes et les petites branches brûlent plus rapidement que les gros morceaux de bois</a:t>
            </a:r>
          </a:p>
          <a:p>
            <a:r>
              <a:rPr lang="fr"/>
              <a:t>L'espacement horizontal est l'espacement du combustible qui se trouve sur le sol</a:t>
            </a:r>
            <a:br>
              <a:rPr lang="en-US"/>
            </a:br>
            <a:endParaRPr lang="en-US"/>
          </a:p>
          <a:p>
            <a:pPr lvl="1">
              <a:buFont typeface="Courier New"/>
              <a:buChar char="o"/>
            </a:pPr>
            <a:r>
              <a:rPr lang="fr"/>
              <a:t>Si le combustible est proche les uns des autres, le feu se propagera plus rapidement</a:t>
            </a:r>
            <a:br>
              <a:rPr lang="en-US"/>
            </a:br>
            <a:endParaRPr lang="en-US"/>
          </a:p>
          <a:p>
            <a:pPr lvl="1">
              <a:buFont typeface="Courier New"/>
              <a:buChar char="o"/>
            </a:pPr>
            <a:r>
              <a:rPr lang="fr"/>
              <a:t>Si le combustible est dispersé et espacé par une barrière naturelle, le feu se propagera plus lentement</a:t>
            </a:r>
          </a:p>
        </p:txBody>
      </p:sp>
    </p:spTree>
    <p:extLst>
      <p:ext uri="{BB962C8B-B14F-4D97-AF65-F5344CB8AC3E}">
        <p14:creationId xmlns:p14="http://schemas.microsoft.com/office/powerpoint/2010/main" val="54024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B8337-9A19-4AD5-2954-21C9BAC81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Topographie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00F64-9DA8-57F6-36CD-8B07990E3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3303"/>
            <a:ext cx="8229600" cy="45259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" sz="2400" b="1" u="sng">
                <a:cs typeface="Arial"/>
              </a:rPr>
              <a:t>Exposition </a:t>
            </a:r>
            <a:r>
              <a:rPr lang="fr" sz="2400">
                <a:cs typeface="Arial"/>
              </a:rPr>
              <a:t>: décrit la direction dans laquelle la pente est orientée </a:t>
            </a:r>
          </a:p>
          <a:p>
            <a:r>
              <a:rPr lang="fr" sz="2400">
                <a:cs typeface="Arial"/>
              </a:rPr>
              <a:t>S'il fait face au sud, il fera beaucoup plus chaud et donc les combustibles seront plus chauds et plus secs, ce qui facilitera la combustion</a:t>
            </a:r>
          </a:p>
          <a:p>
            <a:r>
              <a:rPr lang="fr" sz="2400" b="1" u="sng">
                <a:cs typeface="Arial"/>
              </a:rPr>
              <a:t>Pente </a:t>
            </a:r>
            <a:r>
              <a:rPr lang="fr" sz="2400">
                <a:cs typeface="Arial"/>
              </a:rPr>
              <a:t>: une inclinaison à la surface de la terre qui est vers le haut ou vers le bas </a:t>
            </a:r>
          </a:p>
          <a:p>
            <a:r>
              <a:rPr lang="fr" sz="2400">
                <a:cs typeface="Arial"/>
              </a:rPr>
              <a:t>Si le feu brûle sur une pente, verticalement, il brûlera plus rapidement car le combustible reçoit de la chaleur, le desséchant avant que les flammes ne l'atteignent</a:t>
            </a:r>
            <a:endParaRPr lang="en-US" sz="2400"/>
          </a:p>
          <a:p>
            <a:r>
              <a:rPr lang="fr" sz="2400">
                <a:cs typeface="Arial"/>
              </a:rPr>
              <a:t>S'il y a des plans d'eau à proximité, tels que des lacs, des rivières et des étangs, ils peuvent ralentir ou arrêter la propagation du feu</a:t>
            </a:r>
            <a:endParaRPr lang="en-US" sz="2400"/>
          </a:p>
          <a:p>
            <a:pPr marL="0" indent="0"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31968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3BD401-3425-AA0B-5491-12B4E5842FBC}"/>
              </a:ext>
            </a:extLst>
          </p:cNvPr>
          <p:cNvSpPr txBox="1"/>
          <p:nvPr/>
        </p:nvSpPr>
        <p:spPr>
          <a:xfrm>
            <a:off x="184994" y="5482365"/>
            <a:ext cx="2496764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1100">
                <a:solidFill>
                  <a:srgbClr val="1155CC"/>
                </a:solidFill>
                <a:latin typeface="Arial"/>
                <a:cs typeface="Arial"/>
                <a:hlinkClick r:id="rId2"/>
              </a:rPr>
              <a:t>https://extension.oregonstate.edu/catalog/pub/em-9341-fire-behavior</a:t>
            </a:r>
            <a:endParaRPr lang="en-US"/>
          </a:p>
        </p:txBody>
      </p:sp>
      <p:pic>
        <p:nvPicPr>
          <p:cNvPr id="7" name="Picture 6" descr="A comparison of a mountain and a mountain&#10;&#10;AI-generated content may be incorrect.">
            <a:extLst>
              <a:ext uri="{FF2B5EF4-FFF2-40B4-BE49-F238E27FC236}">
                <a16:creationId xmlns:a16="http://schemas.microsoft.com/office/drawing/2014/main" id="{81076DBF-7F70-1633-426C-CCFB1B24BC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6" y="1092378"/>
            <a:ext cx="8477413" cy="32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385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4DCE9-A4E8-4E01-50BC-9AD0F8385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Temps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A5E4C-0B48-A563-A091-22BCAF5BF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7385"/>
            <a:ext cx="8229600" cy="496043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" sz="2800">
                <a:cs typeface="Arial"/>
              </a:rPr>
              <a:t>Les facteurs qui influent sur le comportement au feu sont les suivants :</a:t>
            </a:r>
          </a:p>
          <a:p>
            <a:pPr lvl="1">
              <a:buFont typeface="Courier New"/>
              <a:buChar char="o"/>
            </a:pPr>
            <a:r>
              <a:rPr lang="fr" sz="2400">
                <a:cs typeface="Arial"/>
              </a:rPr>
              <a:t>Taux d'humidité</a:t>
            </a:r>
          </a:p>
          <a:p>
            <a:pPr lvl="1">
              <a:buFont typeface="Courier New"/>
              <a:buChar char="o"/>
            </a:pPr>
            <a:r>
              <a:rPr lang="fr" sz="2400">
                <a:cs typeface="Arial"/>
              </a:rPr>
              <a:t>Précipitation</a:t>
            </a:r>
          </a:p>
          <a:p>
            <a:pPr lvl="1">
              <a:buFont typeface="Courier New"/>
              <a:buChar char="o"/>
            </a:pPr>
            <a:r>
              <a:rPr lang="fr" sz="2400">
                <a:cs typeface="Arial"/>
              </a:rPr>
              <a:t>Température</a:t>
            </a:r>
          </a:p>
          <a:p>
            <a:pPr lvl="1">
              <a:buFont typeface="Courier New"/>
              <a:buChar char="o"/>
            </a:pPr>
            <a:r>
              <a:rPr lang="fr" sz="2400">
                <a:cs typeface="Arial"/>
              </a:rPr>
              <a:t>Vent </a:t>
            </a:r>
          </a:p>
          <a:p>
            <a:r>
              <a:rPr lang="fr" sz="2800">
                <a:cs typeface="Arial"/>
              </a:rPr>
              <a:t>Le vent est l'un des principaux facteurs qui affectent le feu, qui affecte la direction et la vitesse à laquelle le feu se propage</a:t>
            </a:r>
          </a:p>
          <a:p>
            <a:r>
              <a:rPr lang="fr" sz="2800">
                <a:cs typeface="Arial"/>
              </a:rPr>
              <a:t>Cela affecte également la vitesse du feu et le soufflage des braises dans les zones environnantes</a:t>
            </a:r>
            <a:br>
              <a:rPr lang="en-US"/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86816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EFC66-83BB-A93E-F7B9-3A11F2963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"/>
              <a:t>Rôles naturels des feux de forêt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20594-57E6-C03C-04DD-0390DE01B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" sz="2800">
                <a:cs typeface="Times New Roman"/>
              </a:rPr>
              <a:t>Les feux de forêt ont un rôle écologique important en préservant la biodiversité et en créant des paysages différents</a:t>
            </a:r>
            <a:endParaRPr lang="en-US" sz="2800">
              <a:cs typeface="Times New Roman"/>
            </a:endParaRPr>
          </a:p>
          <a:p>
            <a:r>
              <a:rPr lang="fr" sz="2800">
                <a:cs typeface="Times New Roman"/>
              </a:rPr>
              <a:t>Le pin gris par exemple a besoin </a:t>
            </a:r>
            <a:br>
              <a:rPr lang="en-CA" sz="2800">
                <a:cs typeface="Times New Roman"/>
              </a:rPr>
            </a:br>
            <a:r>
              <a:rPr lang="fr" sz="2800">
                <a:cs typeface="Times New Roman"/>
              </a:rPr>
              <a:t>de feu pour se reproduire </a:t>
            </a:r>
            <a:endParaRPr lang="en-US" sz="2800">
              <a:cs typeface="Times New Roman"/>
            </a:endParaRPr>
          </a:p>
          <a:p>
            <a:r>
              <a:rPr lang="fr" sz="2800">
                <a:cs typeface="Times New Roman"/>
              </a:rPr>
              <a:t>La chaleur extrême est le seul moyen </a:t>
            </a:r>
            <a:br>
              <a:rPr lang="en-CA" sz="2800">
                <a:cs typeface="Times New Roman"/>
              </a:rPr>
            </a:br>
            <a:r>
              <a:rPr lang="fr" sz="2800">
                <a:cs typeface="Times New Roman"/>
              </a:rPr>
              <a:t>pour leurs cônes de s'ouvrir pour </a:t>
            </a:r>
            <a:br>
              <a:rPr lang="en-CA" sz="2800">
                <a:cs typeface="Times New Roman"/>
              </a:rPr>
            </a:br>
            <a:r>
              <a:rPr lang="fr" sz="2800">
                <a:cs typeface="Times New Roman"/>
              </a:rPr>
              <a:t>disperser leurs graines</a:t>
            </a:r>
            <a:endParaRPr lang="en-US" sz="2800">
              <a:cs typeface="Times New Roman"/>
            </a:endParaRPr>
          </a:p>
          <a:p>
            <a:endParaRPr lang="en-CA" sz="2800">
              <a:cs typeface="Times New Roman"/>
            </a:endParaRP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C1C9D-34EE-290D-6D62-C4325EA9E044}"/>
              </a:ext>
            </a:extLst>
          </p:cNvPr>
          <p:cNvSpPr txBox="1"/>
          <p:nvPr/>
        </p:nvSpPr>
        <p:spPr>
          <a:xfrm>
            <a:off x="6051954" y="5510184"/>
            <a:ext cx="225957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900">
                <a:ea typeface="+mn-lt"/>
                <a:cs typeface="+mn-lt"/>
              </a:rPr>
              <a:t>https://natural-resources.canada.ca/forest-forestry/wildland-fires/fire-ecology</a:t>
            </a:r>
            <a:endParaRPr lang="en-US" sz="900"/>
          </a:p>
        </p:txBody>
      </p:sp>
      <p:pic>
        <p:nvPicPr>
          <p:cNvPr id="6" name="Picture 5" descr="Gros plan d'une pomme de pin&#10;&#10;Le contenu généré par l'IA peut être incorrect.">
            <a:extLst>
              <a:ext uri="{FF2B5EF4-FFF2-40B4-BE49-F238E27FC236}">
                <a16:creationId xmlns:a16="http://schemas.microsoft.com/office/drawing/2014/main" id="{A32D98C5-EE74-4640-68CC-9EC0724719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3960" y="3655425"/>
            <a:ext cx="2081343" cy="171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146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7C2A5-DFA4-8F2F-6637-80B70C408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Brûlages contrôlés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F41353-B0CF-B9B6-8E88-55BA35ADC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5801"/>
            <a:ext cx="8229600" cy="46581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" sz="2800">
                <a:cs typeface="Times New Roman"/>
              </a:rPr>
              <a:t>Les brûlages dirigés sont importants pour la gestion des forêts et de la faune. </a:t>
            </a:r>
            <a:br>
              <a:rPr lang="en-CA" sz="2800">
                <a:cs typeface="Times New Roman"/>
              </a:rPr>
            </a:br>
            <a:endParaRPr lang="en-US"/>
          </a:p>
          <a:p>
            <a:r>
              <a:rPr lang="fr" sz="2800">
                <a:cs typeface="Times New Roman"/>
              </a:rPr>
              <a:t>Ces brûlages hautement réglementés peuvent aider à :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fr" sz="2400">
                <a:cs typeface="Times New Roman"/>
              </a:rPr>
              <a:t>Élimination des insectes ravageurs et des maladies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fr" sz="2400">
                <a:cs typeface="Times New Roman"/>
              </a:rPr>
              <a:t>Éliminez les plantes indésirables qui se disputent les éléments nutritifs du sol</a:t>
            </a:r>
          </a:p>
          <a:p>
            <a:pPr lvl="1">
              <a:buFont typeface="Courier New"/>
              <a:buChar char="o"/>
            </a:pPr>
            <a:r>
              <a:rPr lang="fr" sz="2400">
                <a:cs typeface="Times New Roman"/>
              </a:rPr>
              <a:t>Dégagez les zones pour préparer la plantation </a:t>
            </a:r>
            <a:endParaRPr lang="en-CA">
              <a:cs typeface="Times New Roman"/>
            </a:endParaRPr>
          </a:p>
          <a:p>
            <a:pPr lvl="1">
              <a:buFont typeface="Courier New"/>
              <a:buChar char="o"/>
            </a:pPr>
            <a:r>
              <a:rPr lang="fr" sz="2400">
                <a:cs typeface="Times New Roman"/>
              </a:rPr>
              <a:t>Améliorer l'habitat faunique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89602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Trois personnes, chacune portant des torches goutte à goutte, ont posé des lignes de feu dans une forêt lors d'un brûlage contrôlé.">
            <a:extLst>
              <a:ext uri="{FF2B5EF4-FFF2-40B4-BE49-F238E27FC236}">
                <a16:creationId xmlns:a16="http://schemas.microsoft.com/office/drawing/2014/main" id="{5406303A-D4BA-BD2E-A12C-F02E01E67B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4428" y="740459"/>
            <a:ext cx="3746345" cy="3746345"/>
          </a:xfrm>
        </p:spPr>
      </p:pic>
      <p:pic>
        <p:nvPicPr>
          <p:cNvPr id="6" name="Picture 5" descr="Un pompier utilise une torche goutte à goutte lors d'un brûlage contrôlé par une TNC.">
            <a:extLst>
              <a:ext uri="{FF2B5EF4-FFF2-40B4-BE49-F238E27FC236}">
                <a16:creationId xmlns:a16="http://schemas.microsoft.com/office/drawing/2014/main" id="{1C7BEEE1-DA00-E46D-2316-013382785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736" y="1287113"/>
            <a:ext cx="3723008" cy="2817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671A91-FD54-12A9-C732-757D80616FC0}"/>
              </a:ext>
            </a:extLst>
          </p:cNvPr>
          <p:cNvSpPr txBox="1"/>
          <p:nvPr/>
        </p:nvSpPr>
        <p:spPr>
          <a:xfrm>
            <a:off x="6316231" y="5325190"/>
            <a:ext cx="2391710" cy="5078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900">
                <a:ea typeface="+mn-lt"/>
                <a:cs typeface="+mn-lt"/>
              </a:rPr>
              <a:t>https://www.nature.org/en-us/about-us/where-we-work/united-states/oregon/controlled-burns/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017158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FEDA5-E0FB-B610-133D-4CE67067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Feux de forêt en Ontario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37833-69A0-D7D3-3E56-48F111F74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7437"/>
            <a:ext cx="8229600" cy="45259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r"/>
              <a:t>En date du 2 juin 2025, il y avait eu 135 feux de forêt</a:t>
            </a:r>
          </a:p>
          <a:p>
            <a:r>
              <a:rPr lang="fr"/>
              <a:t>En 2024, il y a eu un total de 77 incendies de forêt</a:t>
            </a:r>
          </a:p>
          <a:p>
            <a:r>
              <a:rPr lang="fr"/>
              <a:t>La moyenne sur 10 ans est de 112 incendies de forêt</a:t>
            </a:r>
            <a:br>
              <a:rPr lang="en-US"/>
            </a:br>
            <a:endParaRPr lang="en-US"/>
          </a:p>
          <a:p>
            <a:pPr marL="0" indent="0">
              <a:buNone/>
            </a:pPr>
            <a:r>
              <a:rPr lang="fr" sz="2800"/>
              <a:t>Consultez le site Web du gouvernement de l'Ontario pour obtenir des renseignements à jour :</a:t>
            </a:r>
          </a:p>
          <a:p>
            <a:pPr marL="0" indent="0">
              <a:buNone/>
            </a:pPr>
            <a:r>
              <a:rPr lang="fr">
                <a:hlinkClick r:id="rId2"/>
              </a:rPr>
              <a:t>https://www.ontario.ca/page/forest-fires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00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9EBB1-D298-6166-AE9B-48F7DCB72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Incendies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D2BA7-2BDD-B6AC-D7FE-80A9193180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fr" sz="4400"/>
              <a:t>Quels sont les différents effets environnementaux et sociaux des feux de forêt au Canada ?</a:t>
            </a:r>
          </a:p>
        </p:txBody>
      </p:sp>
    </p:spTree>
    <p:extLst>
      <p:ext uri="{BB962C8B-B14F-4D97-AF65-F5344CB8AC3E}">
        <p14:creationId xmlns:p14="http://schemas.microsoft.com/office/powerpoint/2010/main" val="1244759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26ACC-A1C6-B034-8BEB-68BBE8DAC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Incendies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D4EA-2FD2-3948-866A-50502DC3A8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4982"/>
            <a:ext cx="8229600" cy="45259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r"/>
              <a:t>Endommager les écosystèmes</a:t>
            </a:r>
          </a:p>
          <a:p>
            <a:r>
              <a:rPr lang="fr"/>
              <a:t>Polluer l'air</a:t>
            </a:r>
          </a:p>
          <a:p>
            <a:r>
              <a:rPr lang="fr"/>
              <a:t>Impact sur la qualité de l'eau</a:t>
            </a:r>
          </a:p>
          <a:p>
            <a:r>
              <a:rPr lang="fr"/>
              <a:t>Contribuer à l'érosion des sols</a:t>
            </a:r>
          </a:p>
          <a:p>
            <a:r>
              <a:rPr lang="fr"/>
              <a:t>Avoir un impact sur le changement climatique en libérant de grandes quantités de dioxyde de carbone dans l'air</a:t>
            </a:r>
          </a:p>
          <a:p>
            <a:r>
              <a:rPr lang="fr"/>
              <a:t>Causer des problèmes de santé à long terme (respiratoires et cardiovasculaires)</a:t>
            </a:r>
          </a:p>
          <a:p>
            <a:r>
              <a:rPr lang="fr"/>
              <a:t>Causer des effets sur la santé mentale à la fois émotionnels et psychologiques </a:t>
            </a:r>
          </a:p>
          <a:p>
            <a:r>
              <a:rPr lang="fr"/>
              <a:t>Pertes économiques</a:t>
            </a:r>
          </a:p>
          <a:p>
            <a:r>
              <a:rPr lang="fr"/>
              <a:t>Dommages matériels</a:t>
            </a:r>
          </a:p>
        </p:txBody>
      </p:sp>
    </p:spTree>
    <p:extLst>
      <p:ext uri="{BB962C8B-B14F-4D97-AF65-F5344CB8AC3E}">
        <p14:creationId xmlns:p14="http://schemas.microsoft.com/office/powerpoint/2010/main" val="280371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B1E9EB3-CF81-040B-0119-45ED579E122F}"/>
              </a:ext>
            </a:extLst>
          </p:cNvPr>
          <p:cNvSpPr txBox="1"/>
          <p:nvPr/>
        </p:nvSpPr>
        <p:spPr>
          <a:xfrm>
            <a:off x="343560" y="5523399"/>
            <a:ext cx="4495238" cy="2308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fr" sz="900" dirty="0">
                <a:ea typeface="+mn-lt"/>
                <a:cs typeface="+mn-lt"/>
              </a:rPr>
              <a:t>https://environmentalhealth.ucdavis.edu/wildfires/environmental-health-impacts</a:t>
            </a:r>
            <a:endParaRPr lang="en-US" sz="900" dirty="0">
              <a:ea typeface="Calibri"/>
              <a:cs typeface="Calibri"/>
            </a:endParaRPr>
          </a:p>
        </p:txBody>
      </p:sp>
      <p:pic>
        <p:nvPicPr>
          <p:cNvPr id="7" name="Picture 6" descr="A diagram of a forest fire&#10;&#10;AI-generated content may be incorrect.">
            <a:extLst>
              <a:ext uri="{FF2B5EF4-FFF2-40B4-BE49-F238E27FC236}">
                <a16:creationId xmlns:a16="http://schemas.microsoft.com/office/drawing/2014/main" id="{8BCECB1B-9762-51FA-D6CF-D721F9376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0309" y="520123"/>
            <a:ext cx="4495238" cy="3161905"/>
          </a:xfrm>
          <a:prstGeom prst="rect">
            <a:avLst/>
          </a:prstGeom>
        </p:spPr>
      </p:pic>
      <p:pic>
        <p:nvPicPr>
          <p:cNvPr id="11" name="Picture 10" descr="A diagram of human organs&#10;&#10;AI-generated content may be incorrect.">
            <a:extLst>
              <a:ext uri="{FF2B5EF4-FFF2-40B4-BE49-F238E27FC236}">
                <a16:creationId xmlns:a16="http://schemas.microsoft.com/office/drawing/2014/main" id="{F4F906FF-8F67-FF44-AAB8-C78763DF0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60" y="1874522"/>
            <a:ext cx="3654974" cy="31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379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r"/>
              <a:t>Incendies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100">
              <a:latin typeface="Arial"/>
              <a:cs typeface="Arial"/>
            </a:endParaRPr>
          </a:p>
          <a:p>
            <a:pPr marL="0" indent="0">
              <a:buNone/>
            </a:pPr>
            <a:r>
              <a:rPr lang="fr"/>
              <a:t>Trois éléments sont nécessaires pour allumer un feu :</a:t>
            </a:r>
          </a:p>
          <a:p>
            <a:pPr marL="971550" lvl="1" indent="-514350">
              <a:buAutoNum type="arabicPeriod"/>
            </a:pPr>
            <a:r>
              <a:rPr lang="fr"/>
              <a:t>Combustible</a:t>
            </a:r>
          </a:p>
          <a:p>
            <a:pPr marL="971550" lvl="1" indent="-514350">
              <a:buAutoNum type="arabicPeriod"/>
            </a:pPr>
            <a:r>
              <a:rPr lang="fr"/>
              <a:t>Oxygène</a:t>
            </a:r>
          </a:p>
          <a:p>
            <a:pPr marL="971550" lvl="1" indent="-514350">
              <a:buAutoNum type="arabicPeriod"/>
            </a:pPr>
            <a:r>
              <a:rPr lang="fr"/>
              <a:t>Chaleur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3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2C9E77-590C-7724-DFDE-DF953AFD767F}"/>
              </a:ext>
            </a:extLst>
          </p:cNvPr>
          <p:cNvSpPr txBox="1"/>
          <p:nvPr/>
        </p:nvSpPr>
        <p:spPr>
          <a:xfrm>
            <a:off x="283974" y="5523316"/>
            <a:ext cx="2271801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" sz="1100">
                <a:solidFill>
                  <a:srgbClr val="1155CC"/>
                </a:solidFill>
                <a:latin typeface="Arial"/>
                <a:cs typeface="Arial"/>
                <a:hlinkClick r:id="rId2"/>
              </a:rPr>
              <a:t>https://www.ontario.ca/page/wildland-fire-behaviour</a:t>
            </a:r>
            <a:endParaRPr lang="en-US"/>
          </a:p>
          <a:p>
            <a:br>
              <a:rPr lang="en-US"/>
            </a:br>
            <a:endParaRPr lang="en-US"/>
          </a:p>
        </p:txBody>
      </p:sp>
      <p:pic>
        <p:nvPicPr>
          <p:cNvPr id="7" name="Picture 6" descr="A triangle with text and a fire in the middle&#10;&#10;AI-generated content may be incorrect.">
            <a:extLst>
              <a:ext uri="{FF2B5EF4-FFF2-40B4-BE49-F238E27FC236}">
                <a16:creationId xmlns:a16="http://schemas.microsoft.com/office/drawing/2014/main" id="{AB0B2218-8502-B1A7-2E34-42BA6E82D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46" y="1015407"/>
            <a:ext cx="7964479" cy="372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94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26707B-6A26-7C2D-F098-C23EAA66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Sources d'éléments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A0B66-47D8-2A18-A557-E1AA61A94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1100">
              <a:latin typeface="Arial"/>
              <a:cs typeface="Arial"/>
            </a:endParaRPr>
          </a:p>
          <a:p>
            <a:r>
              <a:rPr lang="fr" b="1"/>
              <a:t>Les</a:t>
            </a:r>
            <a:r>
              <a:rPr lang="fr"/>
              <a:t> sources de combustible  comprennent la végétation et </a:t>
            </a:r>
            <a:br>
              <a:rPr lang="en-US"/>
            </a:br>
            <a:r>
              <a:rPr lang="fr"/>
              <a:t>les structures artificielles</a:t>
            </a:r>
          </a:p>
          <a:p>
            <a:r>
              <a:rPr lang="fr" b="1"/>
              <a:t>L'oxygène</a:t>
            </a:r>
            <a:r>
              <a:rPr lang="fr"/>
              <a:t> est un composant de l'air qui représente 21 % de l'atmosphère</a:t>
            </a:r>
          </a:p>
          <a:p>
            <a:r>
              <a:rPr lang="fr" b="1"/>
              <a:t>Les sources de chaleur</a:t>
            </a:r>
            <a:r>
              <a:rPr lang="fr"/>
              <a:t> comprennent la foudre et les activités humaines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6A6A-729C-C017-DCD1-6113AA52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"/>
              <a:t>Éléments des feux de forêt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4CFE1-B1E0-A234-A9EF-AD346B45A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">
                <a:cs typeface="Arial"/>
              </a:rPr>
              <a:t>Si </a:t>
            </a:r>
            <a:r>
              <a:rPr lang="fr" b="1">
                <a:cs typeface="Arial"/>
              </a:rPr>
              <a:t>l'un</a:t>
            </a:r>
            <a:r>
              <a:rPr lang="fr">
                <a:cs typeface="Arial"/>
              </a:rPr>
              <a:t> de ces éléments n'est </a:t>
            </a:r>
            <a:r>
              <a:rPr lang="fr" b="1">
                <a:cs typeface="Arial"/>
              </a:rPr>
              <a:t>pas </a:t>
            </a:r>
            <a:r>
              <a:rPr lang="fr">
                <a:cs typeface="Arial"/>
              </a:rPr>
              <a:t>présent, le feu ne brûlera </a:t>
            </a:r>
            <a:r>
              <a:rPr lang="fr" b="1">
                <a:cs typeface="Arial"/>
              </a:rPr>
              <a:t>pas</a:t>
            </a:r>
            <a:r>
              <a:rPr lang="fr">
                <a:cs typeface="Arial"/>
              </a:rPr>
              <a:t> </a:t>
            </a:r>
            <a:br>
              <a:rPr lang="en-US">
                <a:cs typeface="Arial"/>
              </a:rPr>
            </a:br>
            <a:endParaRPr lang="en-US"/>
          </a:p>
          <a:p>
            <a:r>
              <a:rPr lang="fr"/>
              <a:t>L'objectif des pompiers est d'enlever au moins un des éléments pour contrôler et arrêter la propagation du feu de forêt</a:t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A35499C4E0A54FA1B96A650DCB782C" ma:contentTypeVersion="19" ma:contentTypeDescription="Create a new document." ma:contentTypeScope="" ma:versionID="a378731ddf246c24ef53405a4df6a98a">
  <xsd:schema xmlns:xsd="http://www.w3.org/2001/XMLSchema" xmlns:xs="http://www.w3.org/2001/XMLSchema" xmlns:p="http://schemas.microsoft.com/office/2006/metadata/properties" xmlns:ns2="94593180-9ad8-4422-a3db-eaf76a9b5337" xmlns:ns3="c7d6c617-7d65-4f51-8735-815a9846ae7b" targetNamespace="http://schemas.microsoft.com/office/2006/metadata/properties" ma:root="true" ma:fieldsID="40b3243bda6d0601fef2fe51f815e0bf" ns2:_="" ns3:_="">
    <xsd:import namespace="94593180-9ad8-4422-a3db-eaf76a9b5337"/>
    <xsd:import namespace="c7d6c617-7d65-4f51-8735-815a9846ae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593180-9ad8-4422-a3db-eaf76a9b53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9ef5a03-d613-4ac2-9504-6310097b7f7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umber" ma:index="26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d6c617-7d65-4f51-8735-815a9846ae7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425b19d-7b7d-4999-b584-8ef3cba9100a}" ma:internalName="TaxCatchAll" ma:showField="CatchAllData" ma:web="c7d6c617-7d65-4f51-8735-815a9846ae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593180-9ad8-4422-a3db-eaf76a9b5337">
      <Terms xmlns="http://schemas.microsoft.com/office/infopath/2007/PartnerControls"/>
    </lcf76f155ced4ddcb4097134ff3c332f>
    <TaxCatchAll xmlns="c7d6c617-7d65-4f51-8735-815a9846ae7b" xsi:nil="true"/>
    <Number xmlns="94593180-9ad8-4422-a3db-eaf76a9b5337" xsi:nil="true"/>
  </documentManagement>
</p:properties>
</file>

<file path=customXml/itemProps1.xml><?xml version="1.0" encoding="utf-8"?>
<ds:datastoreItem xmlns:ds="http://schemas.openxmlformats.org/officeDocument/2006/customXml" ds:itemID="{48DDC2C9-0D54-41B7-A522-BC3BAF536E13}">
  <ds:schemaRefs>
    <ds:schemaRef ds:uri="94593180-9ad8-4422-a3db-eaf76a9b5337"/>
    <ds:schemaRef ds:uri="c7d6c617-7d65-4f51-8735-815a9846ae7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E0FB515-1DD1-4003-8B2C-58D26958DC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819B97-79C5-4E4A-B6DB-64EEF950A42B}">
  <ds:schemaRefs>
    <ds:schemaRef ds:uri="94593180-9ad8-4422-a3db-eaf76a9b5337"/>
    <ds:schemaRef ds:uri="c7d6c617-7d65-4f51-8735-815a9846ae7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775</Words>
  <Application>Microsoft Office PowerPoint</Application>
  <PresentationFormat>On-screen Show (4:3)</PresentationFormat>
  <Paragraphs>85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Courier New</vt:lpstr>
      <vt:lpstr>Helvetica Neue</vt:lpstr>
      <vt:lpstr>Times New Roman</vt:lpstr>
      <vt:lpstr>Office Theme</vt:lpstr>
      <vt:lpstr>Incendies</vt:lpstr>
      <vt:lpstr>Feux de forêt en Ontario</vt:lpstr>
      <vt:lpstr>Incendies</vt:lpstr>
      <vt:lpstr>Incendies</vt:lpstr>
      <vt:lpstr>PowerPoint Presentation</vt:lpstr>
      <vt:lpstr>Incendies</vt:lpstr>
      <vt:lpstr>PowerPoint Presentation</vt:lpstr>
      <vt:lpstr>Sources d'éléments</vt:lpstr>
      <vt:lpstr>Éléments des feux de forêt</vt:lpstr>
      <vt:lpstr>Contrôler les feux de forêt</vt:lpstr>
      <vt:lpstr>Facteurs d'influence</vt:lpstr>
      <vt:lpstr>PowerPoint Presentation</vt:lpstr>
      <vt:lpstr>Combustible</vt:lpstr>
      <vt:lpstr>Topographie</vt:lpstr>
      <vt:lpstr>PowerPoint Presentation</vt:lpstr>
      <vt:lpstr>Temps</vt:lpstr>
      <vt:lpstr>Rôles naturels des feux de forêt</vt:lpstr>
      <vt:lpstr>Brûlages contrôlés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Max Fortin</cp:lastModifiedBy>
  <cp:revision>1</cp:revision>
  <dcterms:modified xsi:type="dcterms:W3CDTF">2025-06-20T17:12:28Z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0x010100F3A35499C4E0A54FA1B96A650DCB782C</vt:lpwstr>
  </property>
  <property fmtid="{D5CDD505-2E9C-101B-9397-08002B2CF9AE}" pid="3" name="Order">
    <vt:r8>900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TemplateUrl">
    <vt:lpwstr/>
  </property>
  <property fmtid="{D5CDD505-2E9C-101B-9397-08002B2CF9AE}" pid="10" name="MediaServiceImageTags">
    <vt:lpwstr/>
  </property>
</Properties>
</file>