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6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1C240-A4FB-A0A1-9A69-B25A26E26D3C}" v="587" dt="2025-05-19T15:54:21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71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"/>
              <a:t>Cliquez pour modifier le style de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"/>
              <a:t>Faites glisser l'image vers l'espace réservé ou cliquez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news.ca/news/5216176/worst-floods-canadian-hist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>
                <a:ea typeface="Open Sans"/>
                <a:cs typeface="Open Sans"/>
              </a:rPr>
              <a:t>Catastrophes naturelles au Canada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b="1">
                <a:solidFill>
                  <a:srgbClr val="222426"/>
                </a:solidFill>
                <a:latin typeface="Open Sans"/>
                <a:ea typeface="Open Sans"/>
                <a:cs typeface="Open Sans"/>
              </a:rPr>
              <a:t>Caractéristiques de l'environnement naturel du Canada et impact des processus physiques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D887-56B6-B638-1E17-90911D8F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4" name="Content Placeholder 3" descr="Avalanche » Géologie Science">
            <a:extLst>
              <a:ext uri="{FF2B5EF4-FFF2-40B4-BE49-F238E27FC236}">
                <a16:creationId xmlns:a16="http://schemas.microsoft.com/office/drawing/2014/main" id="{0E404CB8-D951-A54D-E9B7-A74794E98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36" y="1216319"/>
            <a:ext cx="7416130" cy="41335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FE149-71BA-8B76-D7D2-E0634547DEB4}"/>
              </a:ext>
            </a:extLst>
          </p:cNvPr>
          <p:cNvSpPr txBox="1"/>
          <p:nvPr/>
        </p:nvSpPr>
        <p:spPr>
          <a:xfrm>
            <a:off x="455067" y="5536419"/>
            <a:ext cx="30391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https://geologyscience.com/natural-hazards/avalanche/avalanche/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382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253-E24B-A8F9-96B2-75C0188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CCBD-ADF9-2E79-8C15-84D49F3F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" sz="2400">
                <a:latin typeface="Arial"/>
                <a:cs typeface="Arial"/>
              </a:rPr>
              <a:t>Examinez les photos des diapositives suivantes et essayez de déterminer ce qui suit :</a:t>
            </a:r>
            <a:br>
              <a:rPr lang="en-US" sz="2400">
                <a:latin typeface="Arial"/>
                <a:cs typeface="Arial"/>
              </a:rPr>
            </a:br>
            <a:endParaRPr lang="en-US" sz="2400">
              <a:latin typeface="Arial"/>
              <a:cs typeface="Arial"/>
            </a:endParaRPr>
          </a:p>
          <a:p>
            <a:r>
              <a:rPr lang="fr" sz="2400">
                <a:latin typeface="Arial"/>
                <a:cs typeface="Arial"/>
              </a:rPr>
              <a:t>Que s’est-il passé?</a:t>
            </a:r>
          </a:p>
          <a:p>
            <a:r>
              <a:rPr lang="fr" sz="2400">
                <a:latin typeface="Arial"/>
                <a:cs typeface="Arial"/>
              </a:rPr>
              <a:t>Où pensez-vous que cela s'est produit au Canada ?</a:t>
            </a:r>
          </a:p>
          <a:p>
            <a:r>
              <a:rPr lang="fr" sz="2400">
                <a:latin typeface="Arial"/>
                <a:cs typeface="Arial"/>
              </a:rPr>
              <a:t>Qui a été touché ?</a:t>
            </a:r>
          </a:p>
          <a:p>
            <a:r>
              <a:rPr lang="fr" sz="2400">
                <a:latin typeface="Arial"/>
                <a:cs typeface="Arial"/>
              </a:rPr>
              <a:t>Selon vous, qu'est-ce qui l'a causé ?</a:t>
            </a:r>
            <a:endParaRPr lang="en-US" sz="2400">
              <a:cs typeface="Arial"/>
            </a:endParaRPr>
          </a:p>
          <a:p>
            <a:r>
              <a:rPr lang="fr" sz="2400">
                <a:latin typeface="Arial"/>
                <a:cs typeface="Arial"/>
              </a:rPr>
              <a:t>A-t-elle été causée par des facteurs géologiques ou climatiques ou les deux ?</a:t>
            </a:r>
            <a:endParaRPr lang="en-US" sz="2400"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8064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</p:txBody>
      </p:sp>
      <p:pic>
        <p:nvPicPr>
          <p:cNvPr id="4" name="Content Placeholder 3" descr="La ville inondée de Sainte-Agathe, au Manitoba, est montrée sur cette vue aérienne prise le 30 avril 1997.">
            <a:extLst>
              <a:ext uri="{FF2B5EF4-FFF2-40B4-BE49-F238E27FC236}">
                <a16:creationId xmlns:a16="http://schemas.microsoft.com/office/drawing/2014/main" id="{3A821E5E-B391-2C7A-B2D3-0EA16CD40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271" y="1418222"/>
            <a:ext cx="5834772" cy="38642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57677-0D13-38C2-8313-AF76CACD9005}"/>
              </a:ext>
            </a:extLst>
          </p:cNvPr>
          <p:cNvSpPr txBox="1"/>
          <p:nvPr/>
        </p:nvSpPr>
        <p:spPr>
          <a:xfrm>
            <a:off x="454873" y="5521388"/>
            <a:ext cx="323786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  <a:hlinkClick r:id="rId4"/>
              </a:rPr>
              <a:t>https://globalnews.ca/news/5216176/worst-floods-canadian-history/</a:t>
            </a:r>
            <a:endParaRPr lang="en-US" sz="1000">
              <a:ea typeface="+mn-lt"/>
              <a:cs typeface="+mn-lt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5A5E-269A-7CCD-E90C-B136ED9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B341F-9028-FADC-589A-C97232A23163}"/>
              </a:ext>
            </a:extLst>
          </p:cNvPr>
          <p:cNvSpPr txBox="1"/>
          <p:nvPr/>
        </p:nvSpPr>
        <p:spPr>
          <a:xfrm>
            <a:off x="455878" y="5424294"/>
            <a:ext cx="278812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https://science.gc.ca/site/science/en/educational-resources/history-geological-survey-canada-175-objects/67-vancouver-island-earthquake-1946</a:t>
            </a:r>
            <a:endParaRPr lang="en-US"/>
          </a:p>
        </p:txBody>
      </p:sp>
      <p:pic>
        <p:nvPicPr>
          <p:cNvPr id="4" name="Picture 3" descr="Une route avec une grande fissure dans le sol&#10;&#10;Le contenu généré par l'IA peut être incorrect.">
            <a:extLst>
              <a:ext uri="{FF2B5EF4-FFF2-40B4-BE49-F238E27FC236}">
                <a16:creationId xmlns:a16="http://schemas.microsoft.com/office/drawing/2014/main" id="{DB16995D-1A53-71BD-C434-079BEC7F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07" y="2979712"/>
            <a:ext cx="3608707" cy="2457815"/>
          </a:xfrm>
          <a:prstGeom prst="rect">
            <a:avLst/>
          </a:prstGeom>
        </p:spPr>
      </p:pic>
      <p:pic>
        <p:nvPicPr>
          <p:cNvPr id="5" name="Picture 4" descr="67. Tremblement de terre sur l'île de Vancouver (1946)">
            <a:extLst>
              <a:ext uri="{FF2B5EF4-FFF2-40B4-BE49-F238E27FC236}">
                <a16:creationId xmlns:a16="http://schemas.microsoft.com/office/drawing/2014/main" id="{1E11FC52-EBE0-4A31-57BD-4BF91A4E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2" y="1401505"/>
            <a:ext cx="4441181" cy="31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6B78-9B8E-2AE6-C06F-81605B49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7" name="Content Placeholder 6" descr="Les dommages causés par la tornade en Alberta la classent parmi les plus importantes de l'histoire du Canada |  Radio-Canada.ca">
            <a:extLst>
              <a:ext uri="{FF2B5EF4-FFF2-40B4-BE49-F238E27FC236}">
                <a16:creationId xmlns:a16="http://schemas.microsoft.com/office/drawing/2014/main" id="{1A98FA10-C00D-1521-0221-17C7B75E6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81" y="1236396"/>
            <a:ext cx="7180647" cy="40436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59ED9-A9D7-B52A-EB14-C87CE4C4E595}"/>
              </a:ext>
            </a:extLst>
          </p:cNvPr>
          <p:cNvSpPr txBox="1"/>
          <p:nvPr/>
        </p:nvSpPr>
        <p:spPr>
          <a:xfrm>
            <a:off x="673907" y="5278942"/>
            <a:ext cx="2880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https://ici.radio-canada.ca/rci/en/news/1993753/damage-from-alberta-tornado-ranks-it-among-strongest-in-canadas-history</a:t>
            </a:r>
            <a:endParaRPr lang="en-US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01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4C98-94BB-535C-71EA-277A4455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4" name="Content Placeholder 3" descr="Feu de forêt de McDougall Creek">
            <a:extLst>
              <a:ext uri="{FF2B5EF4-FFF2-40B4-BE49-F238E27FC236}">
                <a16:creationId xmlns:a16="http://schemas.microsoft.com/office/drawing/2014/main" id="{091E7BCA-1064-3D52-4EEB-0AFC1A7F2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99" y="1091045"/>
            <a:ext cx="7773197" cy="43277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91BFB-500F-7276-4384-E1D69170EF0B}"/>
              </a:ext>
            </a:extLst>
          </p:cNvPr>
          <p:cNvSpPr txBox="1"/>
          <p:nvPr/>
        </p:nvSpPr>
        <p:spPr>
          <a:xfrm>
            <a:off x="891936" y="5536613"/>
            <a:ext cx="32638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https://www.abc.net.au/news/2023-08-21/canada-wildfires-what-we-know/102754712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83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BE95-1E1C-D986-E612-87315856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4" name="Content Placeholder 3" descr="Un paysage montre des lignes électriques glacées et tombées, de l'herbe gelée et un panneau de signalisation glacé incliné d'un côté.">
            <a:extLst>
              <a:ext uri="{FF2B5EF4-FFF2-40B4-BE49-F238E27FC236}">
                <a16:creationId xmlns:a16="http://schemas.microsoft.com/office/drawing/2014/main" id="{B617215D-9C87-6866-25C2-F3429B60B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03" y="1051402"/>
            <a:ext cx="5974028" cy="33631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FE5B1-DC76-64E3-CDF2-368CD66EB734}"/>
              </a:ext>
            </a:extLst>
          </p:cNvPr>
          <p:cNvSpPr txBox="1"/>
          <p:nvPr/>
        </p:nvSpPr>
        <p:spPr>
          <a:xfrm>
            <a:off x="469092" y="5503578"/>
            <a:ext cx="29070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https://www.cbc.ca/kidsnews/post/watch-the-beauty-and-destruction-of-ice-storms</a:t>
            </a:r>
            <a:endParaRPr lang="en-US" sz="1000"/>
          </a:p>
        </p:txBody>
      </p:sp>
      <p:pic>
        <p:nvPicPr>
          <p:cNvPr id="6" name="Picture 5" descr="Voitures roulant sur une route enneigée&#10;&#10;Le contenu généré par l'IA peut être incorrect.">
            <a:extLst>
              <a:ext uri="{FF2B5EF4-FFF2-40B4-BE49-F238E27FC236}">
                <a16:creationId xmlns:a16="http://schemas.microsoft.com/office/drawing/2014/main" id="{F0A2975D-076D-8411-6D7B-43858964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54" y="3390555"/>
            <a:ext cx="3826737" cy="211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8B7A2-4E5E-2A87-A058-60EC54C24687}"/>
              </a:ext>
            </a:extLst>
          </p:cNvPr>
          <p:cNvSpPr txBox="1"/>
          <p:nvPr/>
        </p:nvSpPr>
        <p:spPr>
          <a:xfrm>
            <a:off x="5847139" y="5503577"/>
            <a:ext cx="28409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https://www.cbc.ca/news/science/2022-top-10-weather-stories-1.6691069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700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41BA-6807-AB89-04BC-35521603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4" name="Content Placeholder 3" descr="Section commerciale de Kodiak, en Alaska, à la suite d'une inondation par des vagues sismiques. Les bateaux d'un port sont déplacés parmi la destruction de la partie de la ville.">
            <a:extLst>
              <a:ext uri="{FF2B5EF4-FFF2-40B4-BE49-F238E27FC236}">
                <a16:creationId xmlns:a16="http://schemas.microsoft.com/office/drawing/2014/main" id="{B8C31F7C-628F-6790-3A31-E9424CA8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892" y="1153566"/>
            <a:ext cx="6428821" cy="42357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13EC5-E2C1-80A8-C2EA-DB544848F471}"/>
              </a:ext>
            </a:extLst>
          </p:cNvPr>
          <p:cNvSpPr txBox="1"/>
          <p:nvPr/>
        </p:nvSpPr>
        <p:spPr>
          <a:xfrm>
            <a:off x="455879" y="5391260"/>
            <a:ext cx="281455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https://blog.response.restoration.noaa.gov/great-alaska-earthquake-and-tsunami-better-prepared-today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17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9CA8-9A2F-8D4C-BB18-B54B718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4" name="Content Placeholder 3" descr="Un panneau sur le trottoir&#10;&#10;Le contenu généré par l'IA peut être incorrect.">
            <a:extLst>
              <a:ext uri="{FF2B5EF4-FFF2-40B4-BE49-F238E27FC236}">
                <a16:creationId xmlns:a16="http://schemas.microsoft.com/office/drawing/2014/main" id="{FE447CFB-59B0-1E8E-DF81-D87DA4A7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46" y="1712096"/>
            <a:ext cx="4026109" cy="30195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E9B25-217F-6546-5487-9E81596454AA}"/>
              </a:ext>
            </a:extLst>
          </p:cNvPr>
          <p:cNvSpPr txBox="1"/>
          <p:nvPr/>
        </p:nvSpPr>
        <p:spPr>
          <a:xfrm>
            <a:off x="495520" y="5516792"/>
            <a:ext cx="30722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https://www.cbc.ca/news/canada/toronto/heat-warning-toronto-humidex-values-hot-humid-1.4709925</a:t>
            </a:r>
            <a:endParaRPr lang="en-US" sz="1000"/>
          </a:p>
        </p:txBody>
      </p:sp>
      <p:pic>
        <p:nvPicPr>
          <p:cNvPr id="6" name="Picture 5" descr="Météo en Colombie-Britannique : avertissements de chaleur en place | CityNews Vancouver">
            <a:extLst>
              <a:ext uri="{FF2B5EF4-FFF2-40B4-BE49-F238E27FC236}">
                <a16:creationId xmlns:a16="http://schemas.microsoft.com/office/drawing/2014/main" id="{5F078B02-7CA3-CB17-BE21-B45F68C6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89" y="2287518"/>
            <a:ext cx="4519144" cy="286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94825-3317-0473-E4BF-FC57838EEA67}"/>
              </a:ext>
            </a:extLst>
          </p:cNvPr>
          <p:cNvSpPr txBox="1"/>
          <p:nvPr/>
        </p:nvSpPr>
        <p:spPr>
          <a:xfrm>
            <a:off x="6071774" y="5483756"/>
            <a:ext cx="26163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000">
                <a:ea typeface="+mn-lt"/>
                <a:cs typeface="+mn-lt"/>
              </a:rPr>
              <a:t>https://vancouver.citynews.ca/2023/07/06/bc-heat-warnings-canada-heat/</a:t>
            </a:r>
            <a:endParaRPr lang="en-US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11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19" ma:contentTypeDescription="Create a new document." ma:contentTypeScope="" ma:versionID="a378731ddf246c24ef53405a4df6a98a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40b3243bda6d0601fef2fe51f815e0bf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19B97-79C5-4E4A-B6DB-64EEF950A42B}">
  <ds:schemaRefs>
    <ds:schemaRef ds:uri="94593180-9ad8-4422-a3db-eaf76a9b5337"/>
    <ds:schemaRef ds:uri="c7d6c617-7d65-4f51-8735-815a9846ae7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DDC2C9-0D54-41B7-A522-BC3BAF536E13}">
  <ds:schemaRefs>
    <ds:schemaRef ds:uri="94593180-9ad8-4422-a3db-eaf76a9b5337"/>
    <ds:schemaRef ds:uri="c7d6c617-7d65-4f51-8735-815a9846ae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(4:3)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Open Sans</vt:lpstr>
      <vt:lpstr>Office Theme</vt:lpstr>
      <vt:lpstr>Catastrophes naturelles au Canada</vt:lpstr>
      <vt:lpstr>Catastrophes naturelles au Canada</vt:lpstr>
      <vt:lpstr>Catastrophes naturelles au Canada </vt:lpstr>
      <vt:lpstr>  Catastrophes naturelles au Canada  </vt:lpstr>
      <vt:lpstr> Catastrophes naturelles au Canada  </vt:lpstr>
      <vt:lpstr> Catastrophes naturelles au Canada  </vt:lpstr>
      <vt:lpstr> Catastrophes naturelles au Canada  </vt:lpstr>
      <vt:lpstr> Catastrophes naturelles au Canada  </vt:lpstr>
      <vt:lpstr> Catastrophes naturelles au Canada  </vt:lpstr>
      <vt:lpstr>Catastrophes naturelles au Canada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Max Fortin</cp:lastModifiedBy>
  <cp:revision>1</cp:revision>
  <dcterms:modified xsi:type="dcterms:W3CDTF">2025-06-20T16:31:58Z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